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413008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373205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7403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3147459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8311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2646410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2710189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3058750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1853410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32FEA22-B2D3-40E2-81F5-1711C63BCC07}" type="datetimeFigureOut">
              <a:rPr lang="ru-RU" smtClean="0"/>
              <a:t>05.10.2023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139840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32FEA22-B2D3-40E2-81F5-1711C63BCC07}"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234891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32FEA22-B2D3-40E2-81F5-1711C63BCC07}" type="datetimeFigureOut">
              <a:rPr lang="ru-RU" smtClean="0"/>
              <a:t>05.10.2023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1237081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32FEA22-B2D3-40E2-81F5-1711C63BCC07}" type="datetimeFigureOut">
              <a:rPr lang="ru-RU" smtClean="0"/>
              <a:t>05.10.2023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1580303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FEA22-B2D3-40E2-81F5-1711C63BCC07}" type="datetimeFigureOut">
              <a:rPr lang="ru-RU" smtClean="0"/>
              <a:t>05.10.2023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3503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32FEA22-B2D3-40E2-81F5-1711C63BCC07}" type="datetimeFigureOut">
              <a:rPr lang="ru-RU" smtClean="0"/>
              <a:t>05.10.2023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B108687-BE4F-4A67-A224-357EC2F59372}" type="slidenum">
              <a:rPr lang="ru-RU" smtClean="0"/>
              <a:t>‹#›</a:t>
            </a:fld>
            <a:endParaRPr lang="ru-RU"/>
          </a:p>
        </p:txBody>
      </p:sp>
    </p:spTree>
    <p:extLst>
      <p:ext uri="{BB962C8B-B14F-4D97-AF65-F5344CB8AC3E}">
        <p14:creationId xmlns:p14="http://schemas.microsoft.com/office/powerpoint/2010/main" val="972356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B108687-BE4F-4A67-A224-357EC2F59372}" type="slidenum">
              <a:rPr lang="ru-RU" smtClean="0"/>
              <a:t>‹#›</a:t>
            </a:fld>
            <a:endParaRPr lang="ru-RU"/>
          </a:p>
        </p:txBody>
      </p:sp>
      <p:sp>
        <p:nvSpPr>
          <p:cNvPr id="5" name="Date Placeholder 4"/>
          <p:cNvSpPr>
            <a:spLocks noGrp="1"/>
          </p:cNvSpPr>
          <p:nvPr>
            <p:ph type="dt" sz="half" idx="10"/>
          </p:nvPr>
        </p:nvSpPr>
        <p:spPr/>
        <p:txBody>
          <a:bodyPr/>
          <a:lstStyle/>
          <a:p>
            <a:fld id="{F32FEA22-B2D3-40E2-81F5-1711C63BCC07}" type="datetimeFigureOut">
              <a:rPr lang="ru-RU" smtClean="0"/>
              <a:t>05.10.2023</a:t>
            </a:fld>
            <a:endParaRPr lang="ru-RU"/>
          </a:p>
        </p:txBody>
      </p:sp>
    </p:spTree>
    <p:extLst>
      <p:ext uri="{BB962C8B-B14F-4D97-AF65-F5344CB8AC3E}">
        <p14:creationId xmlns:p14="http://schemas.microsoft.com/office/powerpoint/2010/main" val="4137275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2FEA22-B2D3-40E2-81F5-1711C63BCC07}" type="datetimeFigureOut">
              <a:rPr lang="ru-RU" smtClean="0"/>
              <a:t>05.10.2023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B108687-BE4F-4A67-A224-357EC2F59372}" type="slidenum">
              <a:rPr lang="ru-RU" smtClean="0"/>
              <a:t>‹#›</a:t>
            </a:fld>
            <a:endParaRPr lang="ru-RU"/>
          </a:p>
        </p:txBody>
      </p:sp>
    </p:spTree>
    <p:extLst>
      <p:ext uri="{BB962C8B-B14F-4D97-AF65-F5344CB8AC3E}">
        <p14:creationId xmlns:p14="http://schemas.microsoft.com/office/powerpoint/2010/main" val="10846795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3AFC3C-25AB-48B7-BC62-08F9A307E30B}"/>
              </a:ext>
            </a:extLst>
          </p:cNvPr>
          <p:cNvSpPr>
            <a:spLocks noGrp="1"/>
          </p:cNvSpPr>
          <p:nvPr>
            <p:ph type="ctrTitle"/>
          </p:nvPr>
        </p:nvSpPr>
        <p:spPr>
          <a:xfrm>
            <a:off x="1507067" y="852256"/>
            <a:ext cx="7766936" cy="2769833"/>
          </a:xfrm>
        </p:spPr>
        <p:txBody>
          <a:bodyPr/>
          <a:lstStyle/>
          <a:p>
            <a:pPr algn="ctr"/>
            <a:r>
              <a:rPr lang="uk-UA" b="1" i="1" dirty="0">
                <a:solidFill>
                  <a:schemeClr val="accent2">
                    <a:lumMod val="50000"/>
                  </a:schemeClr>
                </a:solidFill>
              </a:rPr>
              <a:t>Підвищення рівня якості навчання  учнів</a:t>
            </a:r>
            <a:endParaRPr lang="ru-RU" b="1" i="1" dirty="0">
              <a:solidFill>
                <a:schemeClr val="accent2">
                  <a:lumMod val="50000"/>
                </a:schemeClr>
              </a:solidFill>
            </a:endParaRPr>
          </a:p>
        </p:txBody>
      </p:sp>
    </p:spTree>
    <p:extLst>
      <p:ext uri="{BB962C8B-B14F-4D97-AF65-F5344CB8AC3E}">
        <p14:creationId xmlns:p14="http://schemas.microsoft.com/office/powerpoint/2010/main" val="342926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327D72-56E8-485A-8B75-990B237CF2B9}"/>
              </a:ext>
            </a:extLst>
          </p:cNvPr>
          <p:cNvSpPr>
            <a:spLocks noGrp="1"/>
          </p:cNvSpPr>
          <p:nvPr>
            <p:ph type="title"/>
          </p:nvPr>
        </p:nvSpPr>
        <p:spPr>
          <a:xfrm>
            <a:off x="97654" y="106532"/>
            <a:ext cx="9463596" cy="630315"/>
          </a:xfrm>
        </p:spPr>
        <p:txBody>
          <a:bodyPr>
            <a:normAutofit fontScale="90000"/>
          </a:bodyPr>
          <a:lstStyle/>
          <a:p>
            <a:r>
              <a:rPr lang="uk-UA" i="1" dirty="0">
                <a:solidFill>
                  <a:schemeClr val="accent2">
                    <a:lumMod val="50000"/>
                  </a:schemeClr>
                </a:solidFill>
              </a:rPr>
              <a:t>Підвищення рівня якості навчання  учнів</a:t>
            </a:r>
          </a:p>
        </p:txBody>
      </p:sp>
      <p:sp>
        <p:nvSpPr>
          <p:cNvPr id="3" name="Объект 2">
            <a:extLst>
              <a:ext uri="{FF2B5EF4-FFF2-40B4-BE49-F238E27FC236}">
                <a16:creationId xmlns:a16="http://schemas.microsoft.com/office/drawing/2014/main" id="{35FBE49A-37E7-4B39-B9D2-C11E062D8B35}"/>
              </a:ext>
            </a:extLst>
          </p:cNvPr>
          <p:cNvSpPr>
            <a:spLocks noGrp="1"/>
          </p:cNvSpPr>
          <p:nvPr>
            <p:ph idx="1"/>
          </p:nvPr>
        </p:nvSpPr>
        <p:spPr>
          <a:xfrm>
            <a:off x="372862" y="870013"/>
            <a:ext cx="9188388" cy="5171350"/>
          </a:xfrm>
        </p:spPr>
        <p:txBody>
          <a:bodyPr>
            <a:normAutofit lnSpcReduction="10000"/>
          </a:bodyPr>
          <a:lstStyle/>
          <a:p>
            <a:pPr marL="0" indent="0" algn="ctr">
              <a:buNone/>
            </a:pPr>
            <a:r>
              <a:rPr lang="uk-UA" b="1" dirty="0">
                <a:solidFill>
                  <a:schemeClr val="accent2">
                    <a:lumMod val="50000"/>
                  </a:schemeClr>
                </a:solidFill>
              </a:rPr>
              <a:t>Змінюйте форми роботи на </a:t>
            </a:r>
            <a:r>
              <a:rPr lang="uk-UA" b="1" dirty="0" err="1">
                <a:solidFill>
                  <a:schemeClr val="accent2">
                    <a:lumMod val="50000"/>
                  </a:schemeClr>
                </a:solidFill>
              </a:rPr>
              <a:t>уроках</a:t>
            </a:r>
            <a:endParaRPr lang="uk-UA" b="1" dirty="0">
              <a:solidFill>
                <a:schemeClr val="accent2">
                  <a:lumMod val="50000"/>
                </a:schemeClr>
              </a:solidFill>
            </a:endParaRPr>
          </a:p>
          <a:p>
            <a:endParaRPr lang="uk-UA" dirty="0"/>
          </a:p>
          <a:p>
            <a:endParaRPr lang="uk-UA" dirty="0"/>
          </a:p>
          <a:p>
            <a:pPr algn="just"/>
            <a:r>
              <a:rPr lang="uk-UA" sz="2000" dirty="0">
                <a:solidFill>
                  <a:schemeClr val="tx1"/>
                </a:solidFill>
              </a:rPr>
              <a:t>Мозок любить новизну, тож не секрет, що рутина погано впливає на мотивацію до будь-якої діяльності у будь-якому віці. Адже навіть дорослі вигорають на улюбленій роботі через однаковий розпорядок справ і доручень. Що вже казати про школярів – буденність та одноманітність навчальних занять неодмінно </a:t>
            </a:r>
            <a:r>
              <a:rPr lang="uk-UA" sz="2000" dirty="0" err="1">
                <a:solidFill>
                  <a:schemeClr val="tx1"/>
                </a:solidFill>
              </a:rPr>
              <a:t>викличуть</a:t>
            </a:r>
            <a:r>
              <a:rPr lang="uk-UA" sz="2000" dirty="0">
                <a:solidFill>
                  <a:schemeClr val="tx1"/>
                </a:solidFill>
              </a:rPr>
              <a:t> у них нудьгу. Аби цього уникнути, варто не зациклюватись на одній схемі уроку та пропонувати школярам різні творчі завдання та нові форми роботи.  Наприклад, можна проводити екскурсії та зустрічі з цікавими людьми, практикувати інтерактивні практичні роботи та вікторини, створювати креативні навчальні </a:t>
            </a:r>
            <a:r>
              <a:rPr lang="uk-UA" sz="2000" dirty="0" err="1">
                <a:solidFill>
                  <a:schemeClr val="tx1"/>
                </a:solidFill>
              </a:rPr>
              <a:t>проєкти</a:t>
            </a:r>
            <a:r>
              <a:rPr lang="uk-UA" sz="2000" dirty="0">
                <a:solidFill>
                  <a:schemeClr val="tx1"/>
                </a:solidFill>
              </a:rPr>
              <a:t>. Жонглювання різноманітними методиками сприятиме підтримці високого рівня зацікавленості та розумінню учнів, що їхні знання можна використовувати для вирішення найрізноманітніших завдань.</a:t>
            </a:r>
          </a:p>
          <a:p>
            <a:endParaRPr lang="ru-RU" dirty="0"/>
          </a:p>
        </p:txBody>
      </p:sp>
    </p:spTree>
    <p:extLst>
      <p:ext uri="{BB962C8B-B14F-4D97-AF65-F5344CB8AC3E}">
        <p14:creationId xmlns:p14="http://schemas.microsoft.com/office/powerpoint/2010/main" val="276744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327D72-56E8-485A-8B75-990B237CF2B9}"/>
              </a:ext>
            </a:extLst>
          </p:cNvPr>
          <p:cNvSpPr>
            <a:spLocks noGrp="1"/>
          </p:cNvSpPr>
          <p:nvPr>
            <p:ph type="title"/>
          </p:nvPr>
        </p:nvSpPr>
        <p:spPr>
          <a:xfrm>
            <a:off x="97654" y="106532"/>
            <a:ext cx="9463596" cy="630315"/>
          </a:xfrm>
        </p:spPr>
        <p:txBody>
          <a:bodyPr>
            <a:normAutofit fontScale="90000"/>
          </a:bodyPr>
          <a:lstStyle/>
          <a:p>
            <a:r>
              <a:rPr lang="uk-UA" i="1" dirty="0">
                <a:solidFill>
                  <a:schemeClr val="accent2">
                    <a:lumMod val="50000"/>
                  </a:schemeClr>
                </a:solidFill>
              </a:rPr>
              <a:t>Підвищення рівня якості навчання  учнів</a:t>
            </a:r>
          </a:p>
        </p:txBody>
      </p:sp>
      <p:sp>
        <p:nvSpPr>
          <p:cNvPr id="3" name="Объект 2">
            <a:extLst>
              <a:ext uri="{FF2B5EF4-FFF2-40B4-BE49-F238E27FC236}">
                <a16:creationId xmlns:a16="http://schemas.microsoft.com/office/drawing/2014/main" id="{35FBE49A-37E7-4B39-B9D2-C11E062D8B35}"/>
              </a:ext>
            </a:extLst>
          </p:cNvPr>
          <p:cNvSpPr>
            <a:spLocks noGrp="1"/>
          </p:cNvSpPr>
          <p:nvPr>
            <p:ph idx="1"/>
          </p:nvPr>
        </p:nvSpPr>
        <p:spPr>
          <a:xfrm>
            <a:off x="372862" y="870013"/>
            <a:ext cx="9188388" cy="5171350"/>
          </a:xfrm>
        </p:spPr>
        <p:txBody>
          <a:bodyPr>
            <a:normAutofit/>
          </a:bodyPr>
          <a:lstStyle/>
          <a:p>
            <a:pPr marL="0" indent="0" algn="ctr">
              <a:buNone/>
            </a:pPr>
            <a:r>
              <a:rPr lang="uk-UA" sz="2000" b="1" dirty="0">
                <a:solidFill>
                  <a:schemeClr val="accent2">
                    <a:lumMod val="50000"/>
                  </a:schemeClr>
                </a:solidFill>
              </a:rPr>
              <a:t>Демонструйте практичну значимість та перспективу застосування знань</a:t>
            </a:r>
          </a:p>
          <a:p>
            <a:pPr marL="0" indent="0" algn="ctr">
              <a:buNone/>
            </a:pPr>
            <a:endParaRPr lang="uk-UA" sz="2000" b="1" dirty="0">
              <a:solidFill>
                <a:schemeClr val="accent2">
                  <a:lumMod val="50000"/>
                </a:schemeClr>
              </a:solidFill>
            </a:endParaRPr>
          </a:p>
          <a:p>
            <a:pPr algn="just"/>
            <a:r>
              <a:rPr lang="uk-UA" sz="2000" dirty="0">
                <a:solidFill>
                  <a:schemeClr val="tx1"/>
                </a:solidFill>
              </a:rPr>
              <a:t>Всім відомо, що фундаментом мотивації є інтерес. А питання «Навіщо мені це потрібно?», напевно, чули всі вчителі. Аби уникнути цих запитань варто їх дивувати й наводити приклади того, як набуті знання допоможуть їм досягти успіху в майбутньому, спростити життя, стати цікавою та різнобічною людиною. Наприклад, якщо вони хочуть написати цікавий пост у соцмережах, їм потрібні знання української мови. Якщо вони мріють у майбутньому стати розробниками ігор, їм знадобляться знання з іноземної мови, математики та фізики. А якщо вони </a:t>
            </a:r>
            <a:r>
              <a:rPr lang="uk-UA" sz="2000" dirty="0" err="1">
                <a:solidFill>
                  <a:schemeClr val="tx1"/>
                </a:solidFill>
              </a:rPr>
              <a:t>захочуть</a:t>
            </a:r>
            <a:r>
              <a:rPr lang="uk-UA" sz="2000" dirty="0">
                <a:solidFill>
                  <a:schemeClr val="tx1"/>
                </a:solidFill>
              </a:rPr>
              <a:t> побудувати ідеальний маршрут для подорожей, без географії їм не впоратись. </a:t>
            </a:r>
            <a:r>
              <a:rPr lang="uk-UA" sz="2000" dirty="0" err="1">
                <a:solidFill>
                  <a:schemeClr val="tx1"/>
                </a:solidFill>
              </a:rPr>
              <a:t>Уроки</a:t>
            </a:r>
            <a:r>
              <a:rPr lang="uk-UA" sz="2000" dirty="0">
                <a:solidFill>
                  <a:schemeClr val="tx1"/>
                </a:solidFill>
              </a:rPr>
              <a:t>, на яких демонструється, як набуті навички використовуються «справжніми» людьми у реальному житті, дійсно цінуються учнями.</a:t>
            </a:r>
          </a:p>
          <a:p>
            <a:endParaRPr lang="ru-RU" dirty="0"/>
          </a:p>
        </p:txBody>
      </p:sp>
    </p:spTree>
    <p:extLst>
      <p:ext uri="{BB962C8B-B14F-4D97-AF65-F5344CB8AC3E}">
        <p14:creationId xmlns:p14="http://schemas.microsoft.com/office/powerpoint/2010/main" val="2094647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327D72-56E8-485A-8B75-990B237CF2B9}"/>
              </a:ext>
            </a:extLst>
          </p:cNvPr>
          <p:cNvSpPr>
            <a:spLocks noGrp="1"/>
          </p:cNvSpPr>
          <p:nvPr>
            <p:ph type="title"/>
          </p:nvPr>
        </p:nvSpPr>
        <p:spPr>
          <a:xfrm>
            <a:off x="97654" y="106532"/>
            <a:ext cx="9463596" cy="630315"/>
          </a:xfrm>
        </p:spPr>
        <p:txBody>
          <a:bodyPr>
            <a:normAutofit fontScale="90000"/>
          </a:bodyPr>
          <a:lstStyle/>
          <a:p>
            <a:r>
              <a:rPr lang="uk-UA" i="1" dirty="0">
                <a:solidFill>
                  <a:schemeClr val="accent2">
                    <a:lumMod val="50000"/>
                  </a:schemeClr>
                </a:solidFill>
              </a:rPr>
              <a:t>Підвищення рівня якості навчання  учнів</a:t>
            </a:r>
          </a:p>
        </p:txBody>
      </p:sp>
      <p:sp>
        <p:nvSpPr>
          <p:cNvPr id="3" name="Объект 2">
            <a:extLst>
              <a:ext uri="{FF2B5EF4-FFF2-40B4-BE49-F238E27FC236}">
                <a16:creationId xmlns:a16="http://schemas.microsoft.com/office/drawing/2014/main" id="{35FBE49A-37E7-4B39-B9D2-C11E062D8B35}"/>
              </a:ext>
            </a:extLst>
          </p:cNvPr>
          <p:cNvSpPr>
            <a:spLocks noGrp="1"/>
          </p:cNvSpPr>
          <p:nvPr>
            <p:ph idx="1"/>
          </p:nvPr>
        </p:nvSpPr>
        <p:spPr>
          <a:xfrm>
            <a:off x="372862" y="870013"/>
            <a:ext cx="9188388" cy="5171350"/>
          </a:xfrm>
        </p:spPr>
        <p:txBody>
          <a:bodyPr>
            <a:normAutofit/>
          </a:bodyPr>
          <a:lstStyle/>
          <a:p>
            <a:pPr marL="0" indent="0" algn="ctr">
              <a:buNone/>
            </a:pPr>
            <a:endParaRPr lang="uk-UA" sz="2000" b="1" dirty="0"/>
          </a:p>
          <a:p>
            <a:pPr marL="0" indent="0" algn="ctr">
              <a:buNone/>
            </a:pPr>
            <a:r>
              <a:rPr lang="uk-UA" sz="2000" b="1" dirty="0" err="1">
                <a:solidFill>
                  <a:schemeClr val="accent2">
                    <a:lumMod val="50000"/>
                  </a:schemeClr>
                </a:solidFill>
              </a:rPr>
              <a:t>Надавайте</a:t>
            </a:r>
            <a:r>
              <a:rPr lang="uk-UA" sz="2000" b="1" dirty="0">
                <a:solidFill>
                  <a:schemeClr val="accent2">
                    <a:lumMod val="50000"/>
                  </a:schemeClr>
                </a:solidFill>
              </a:rPr>
              <a:t> свободу вибору</a:t>
            </a:r>
          </a:p>
          <a:p>
            <a:pPr marL="0" indent="0" algn="just">
              <a:buNone/>
            </a:pPr>
            <a:endParaRPr lang="uk-UA" sz="2000" dirty="0"/>
          </a:p>
          <a:p>
            <a:pPr algn="just"/>
            <a:r>
              <a:rPr lang="uk-UA" sz="2000" dirty="0">
                <a:solidFill>
                  <a:schemeClr val="tx1"/>
                </a:solidFill>
              </a:rPr>
              <a:t>Право вибору сприяє підвищенню інтересу школярів до навчання, заохочує їх проявляти більше ініціативи та спонукає до активної роботи. Тож бажано якомога часто використовувати цю можливість. Наприклад, можна пропонувати школярам обирати тему для твору, презентації, доповіді, вірш для заучування, форму проведення самостійної роботи тощо. Вибір завдання або визначення проблеми, над розв'язанням якої вони будуть працювати, сприятиме підвищенню їхньої відповідальності за якість виконаної роботи та заохочуватиме до самоконтролю.</a:t>
            </a:r>
          </a:p>
          <a:p>
            <a:endParaRPr lang="ru-RU" dirty="0"/>
          </a:p>
        </p:txBody>
      </p:sp>
    </p:spTree>
    <p:extLst>
      <p:ext uri="{BB962C8B-B14F-4D97-AF65-F5344CB8AC3E}">
        <p14:creationId xmlns:p14="http://schemas.microsoft.com/office/powerpoint/2010/main" val="400680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327D72-56E8-485A-8B75-990B237CF2B9}"/>
              </a:ext>
            </a:extLst>
          </p:cNvPr>
          <p:cNvSpPr>
            <a:spLocks noGrp="1"/>
          </p:cNvSpPr>
          <p:nvPr>
            <p:ph type="title"/>
          </p:nvPr>
        </p:nvSpPr>
        <p:spPr>
          <a:xfrm>
            <a:off x="97654" y="106532"/>
            <a:ext cx="9463596" cy="630315"/>
          </a:xfrm>
        </p:spPr>
        <p:txBody>
          <a:bodyPr>
            <a:normAutofit fontScale="90000"/>
          </a:bodyPr>
          <a:lstStyle/>
          <a:p>
            <a:r>
              <a:rPr lang="uk-UA" i="1" dirty="0">
                <a:solidFill>
                  <a:schemeClr val="accent2">
                    <a:lumMod val="50000"/>
                  </a:schemeClr>
                </a:solidFill>
              </a:rPr>
              <a:t>Підвищення рівня якості навчання  учнів</a:t>
            </a:r>
          </a:p>
        </p:txBody>
      </p:sp>
      <p:sp>
        <p:nvSpPr>
          <p:cNvPr id="3" name="Объект 2">
            <a:extLst>
              <a:ext uri="{FF2B5EF4-FFF2-40B4-BE49-F238E27FC236}">
                <a16:creationId xmlns:a16="http://schemas.microsoft.com/office/drawing/2014/main" id="{35FBE49A-37E7-4B39-B9D2-C11E062D8B35}"/>
              </a:ext>
            </a:extLst>
          </p:cNvPr>
          <p:cNvSpPr>
            <a:spLocks noGrp="1"/>
          </p:cNvSpPr>
          <p:nvPr>
            <p:ph idx="1"/>
          </p:nvPr>
        </p:nvSpPr>
        <p:spPr>
          <a:xfrm>
            <a:off x="372862" y="870013"/>
            <a:ext cx="9188388" cy="5171350"/>
          </a:xfrm>
        </p:spPr>
        <p:txBody>
          <a:bodyPr>
            <a:normAutofit/>
          </a:bodyPr>
          <a:lstStyle/>
          <a:p>
            <a:pPr marL="0" indent="0" algn="ctr">
              <a:buNone/>
            </a:pPr>
            <a:endParaRPr lang="uk-UA" sz="2000" b="1" dirty="0"/>
          </a:p>
          <a:p>
            <a:pPr marL="0" indent="0" algn="ctr">
              <a:buNone/>
            </a:pPr>
            <a:r>
              <a:rPr lang="uk-UA" sz="2000" b="1" dirty="0">
                <a:solidFill>
                  <a:schemeClr val="accent2">
                    <a:lumMod val="50000"/>
                  </a:schemeClr>
                </a:solidFill>
              </a:rPr>
              <a:t>Прислухайтеся до ідей учнів</a:t>
            </a:r>
          </a:p>
          <a:p>
            <a:pPr marL="0" indent="0" algn="just">
              <a:buNone/>
            </a:pPr>
            <a:endParaRPr lang="uk-UA" sz="2000" dirty="0"/>
          </a:p>
          <a:p>
            <a:pPr marL="0" indent="0" algn="just">
              <a:buNone/>
            </a:pPr>
            <a:endParaRPr lang="uk-UA" sz="2000" dirty="0"/>
          </a:p>
          <a:p>
            <a:pPr algn="just"/>
            <a:r>
              <a:rPr lang="uk-UA" sz="2000" dirty="0">
                <a:solidFill>
                  <a:schemeClr val="tx1"/>
                </a:solidFill>
              </a:rPr>
              <a:t>Можливість висловити свої думку з приводу проведеного уроку залучає учнів до навчання та сприяє створенню стосунків, заснованих на довірі. Наприкінці кожного заняття запитуйте у них, який вид роботи їм сподобався або що викликало хвилювання. Аби інтегрувати їхні ідеї в освітній процес, разом аналізуйте відповіді або проводьте мозковий штурм, який допоможе їх реалізувати на практиці.</a:t>
            </a:r>
          </a:p>
          <a:p>
            <a:pPr marL="0" indent="0">
              <a:buNone/>
            </a:pPr>
            <a:endParaRPr lang="ru-RU" dirty="0"/>
          </a:p>
        </p:txBody>
      </p:sp>
    </p:spTree>
    <p:extLst>
      <p:ext uri="{BB962C8B-B14F-4D97-AF65-F5344CB8AC3E}">
        <p14:creationId xmlns:p14="http://schemas.microsoft.com/office/powerpoint/2010/main" val="428044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D327D72-56E8-485A-8B75-990B237CF2B9}"/>
              </a:ext>
            </a:extLst>
          </p:cNvPr>
          <p:cNvSpPr>
            <a:spLocks noGrp="1"/>
          </p:cNvSpPr>
          <p:nvPr>
            <p:ph type="title"/>
          </p:nvPr>
        </p:nvSpPr>
        <p:spPr>
          <a:xfrm>
            <a:off x="97654" y="106532"/>
            <a:ext cx="9463596" cy="630315"/>
          </a:xfrm>
        </p:spPr>
        <p:txBody>
          <a:bodyPr>
            <a:normAutofit fontScale="90000"/>
          </a:bodyPr>
          <a:lstStyle/>
          <a:p>
            <a:r>
              <a:rPr lang="uk-UA" i="1" dirty="0">
                <a:solidFill>
                  <a:schemeClr val="accent2">
                    <a:lumMod val="50000"/>
                  </a:schemeClr>
                </a:solidFill>
              </a:rPr>
              <a:t>Підвищення рівня якості навчання  учнів</a:t>
            </a:r>
          </a:p>
        </p:txBody>
      </p:sp>
      <p:sp>
        <p:nvSpPr>
          <p:cNvPr id="3" name="Объект 2">
            <a:extLst>
              <a:ext uri="{FF2B5EF4-FFF2-40B4-BE49-F238E27FC236}">
                <a16:creationId xmlns:a16="http://schemas.microsoft.com/office/drawing/2014/main" id="{35FBE49A-37E7-4B39-B9D2-C11E062D8B35}"/>
              </a:ext>
            </a:extLst>
          </p:cNvPr>
          <p:cNvSpPr>
            <a:spLocks noGrp="1"/>
          </p:cNvSpPr>
          <p:nvPr>
            <p:ph idx="1"/>
          </p:nvPr>
        </p:nvSpPr>
        <p:spPr>
          <a:xfrm>
            <a:off x="372862" y="870013"/>
            <a:ext cx="9188388" cy="5171350"/>
          </a:xfrm>
        </p:spPr>
        <p:txBody>
          <a:bodyPr>
            <a:normAutofit fontScale="92500" lnSpcReduction="20000"/>
          </a:bodyPr>
          <a:lstStyle/>
          <a:p>
            <a:pPr marL="0" indent="0" algn="ctr">
              <a:buNone/>
            </a:pPr>
            <a:endParaRPr lang="uk-UA" sz="2000" b="1" dirty="0"/>
          </a:p>
          <a:p>
            <a:pPr marL="0" indent="0" algn="ctr">
              <a:buNone/>
            </a:pPr>
            <a:r>
              <a:rPr lang="uk-UA" sz="2000" b="1" dirty="0">
                <a:solidFill>
                  <a:schemeClr val="accent2">
                    <a:lumMod val="50000"/>
                  </a:schemeClr>
                </a:solidFill>
              </a:rPr>
              <a:t>Демонструйте  віру в успіх дитини</a:t>
            </a:r>
          </a:p>
          <a:p>
            <a:pPr marL="0" indent="0" algn="ctr">
              <a:buNone/>
            </a:pPr>
            <a:endParaRPr lang="uk-UA" sz="2000" dirty="0"/>
          </a:p>
          <a:p>
            <a:pPr marL="0" indent="0" algn="just">
              <a:buNone/>
            </a:pPr>
            <a:r>
              <a:rPr lang="uk-UA" sz="2000" dirty="0">
                <a:solidFill>
                  <a:schemeClr val="tx1"/>
                </a:solidFill>
              </a:rPr>
              <a:t>Варто схвалювати прагнення дитини досягти успіху. Почуття впевненості, відчуття віри в себе найчастіше створюється навіюваннями - це найпростіше і оперативне рішення.</a:t>
            </a:r>
          </a:p>
          <a:p>
            <a:pPr marL="0" indent="0" algn="just">
              <a:buNone/>
            </a:pPr>
            <a:r>
              <a:rPr lang="uk-UA" sz="2000" dirty="0">
                <a:solidFill>
                  <a:schemeClr val="tx1"/>
                </a:solidFill>
              </a:rPr>
              <a:t>"У тебе вийде!" "Ти талановитий", "Ти сильний" - найпростіші формули, якщо вони сказані вчасно і тим більше лунають від різних людей, надають чудовий вплив. Даючи завдання, управляючи і коментуючи краще використовувати в мовленні позитивні формулювання: «Тримайся!» замість «Не падай!», "Запам'ятай" замість «Не </a:t>
            </a:r>
            <a:r>
              <a:rPr lang="uk-UA" sz="2000" dirty="0" err="1">
                <a:solidFill>
                  <a:schemeClr val="tx1"/>
                </a:solidFill>
              </a:rPr>
              <a:t>забудь</a:t>
            </a:r>
            <a:r>
              <a:rPr lang="uk-UA" sz="2000" dirty="0">
                <a:solidFill>
                  <a:schemeClr val="tx1"/>
                </a:solidFill>
              </a:rPr>
              <a:t>» та ін.</a:t>
            </a:r>
          </a:p>
          <a:p>
            <a:pPr marL="0" indent="0" algn="just">
              <a:buNone/>
            </a:pPr>
            <a:r>
              <a:rPr lang="uk-UA" sz="2000" dirty="0">
                <a:solidFill>
                  <a:schemeClr val="tx1"/>
                </a:solidFill>
              </a:rPr>
              <a:t>Справжня основа впевненості з'являється тоді, коли людина отримує позитивний досвід: досвід реальних успіхів.</a:t>
            </a:r>
          </a:p>
          <a:p>
            <a:pPr marL="0" indent="0" algn="just">
              <a:buNone/>
            </a:pPr>
            <a:r>
              <a:rPr lang="uk-UA" sz="2000" dirty="0">
                <a:solidFill>
                  <a:schemeClr val="tx1"/>
                </a:solidFill>
              </a:rPr>
              <a:t>Раніше не виходило - а тепер вийшло. Я зробив!</a:t>
            </a:r>
          </a:p>
          <a:p>
            <a:pPr marL="0" indent="0" algn="just">
              <a:buNone/>
            </a:pPr>
            <a:r>
              <a:rPr lang="uk-UA" sz="2000" dirty="0">
                <a:solidFill>
                  <a:schemeClr val="tx1"/>
                </a:solidFill>
              </a:rPr>
              <a:t>Для сильно невпевненої в собі дитини це можуть бути прості доручення, з якими дитина обов'язково впорається, а ви підкреслите її успіх. Для більш розвиненої дитини позитивний досвід - це досвід подолання серйозних перешкод.</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117176836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155</TotalTime>
  <Words>594</Words>
  <Application>Microsoft Office PowerPoint</Application>
  <PresentationFormat>Широкоэкранный</PresentationFormat>
  <Paragraphs>30</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Trebuchet MS</vt:lpstr>
      <vt:lpstr>Wingdings 3</vt:lpstr>
      <vt:lpstr>Аспект</vt:lpstr>
      <vt:lpstr>Підвищення рівня якості навчання  учнів</vt:lpstr>
      <vt:lpstr>Підвищення рівня якості навчання  учнів</vt:lpstr>
      <vt:lpstr>Підвищення рівня якості навчання  учнів</vt:lpstr>
      <vt:lpstr>Підвищення рівня якості навчання  учнів</vt:lpstr>
      <vt:lpstr>Підвищення рівня якості навчання  учнів</vt:lpstr>
      <vt:lpstr>Підвищення рівня якості навчання  учнів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навчання</dc:title>
  <dc:creator>user2</dc:creator>
  <cp:lastModifiedBy>user2</cp:lastModifiedBy>
  <cp:revision>15</cp:revision>
  <dcterms:created xsi:type="dcterms:W3CDTF">2023-10-03T12:11:24Z</dcterms:created>
  <dcterms:modified xsi:type="dcterms:W3CDTF">2023-10-05T12:35:03Z</dcterms:modified>
</cp:coreProperties>
</file>